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94" r:id="rId2"/>
    <p:sldId id="297" r:id="rId3"/>
    <p:sldId id="300" r:id="rId4"/>
    <p:sldId id="318" r:id="rId5"/>
    <p:sldId id="319" r:id="rId6"/>
    <p:sldId id="308" r:id="rId7"/>
    <p:sldId id="324" r:id="rId8"/>
    <p:sldId id="304" r:id="rId9"/>
    <p:sldId id="301" r:id="rId10"/>
    <p:sldId id="309" r:id="rId11"/>
    <p:sldId id="305" r:id="rId12"/>
    <p:sldId id="302" r:id="rId13"/>
    <p:sldId id="317" r:id="rId14"/>
    <p:sldId id="335" r:id="rId15"/>
    <p:sldId id="329" r:id="rId16"/>
    <p:sldId id="330" r:id="rId17"/>
    <p:sldId id="315" r:id="rId18"/>
    <p:sldId id="312" r:id="rId19"/>
    <p:sldId id="314" r:id="rId20"/>
    <p:sldId id="338" r:id="rId21"/>
    <p:sldId id="310" r:id="rId22"/>
    <p:sldId id="316" r:id="rId23"/>
    <p:sldId id="306" r:id="rId24"/>
    <p:sldId id="334" r:id="rId25"/>
    <p:sldId id="336" r:id="rId26"/>
    <p:sldId id="337" r:id="rId27"/>
    <p:sldId id="311" r:id="rId28"/>
    <p:sldId id="303" r:id="rId29"/>
    <p:sldId id="298" r:id="rId30"/>
    <p:sldId id="331" r:id="rId31"/>
    <p:sldId id="320" r:id="rId32"/>
    <p:sldId id="328" r:id="rId33"/>
    <p:sldId id="322" r:id="rId34"/>
    <p:sldId id="325" r:id="rId35"/>
    <p:sldId id="333" r:id="rId36"/>
    <p:sldId id="326" r:id="rId37"/>
    <p:sldId id="327" r:id="rId38"/>
    <p:sldId id="276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2719" autoAdjust="0"/>
  </p:normalViewPr>
  <p:slideViewPr>
    <p:cSldViewPr snapToGrid="0">
      <p:cViewPr varScale="1">
        <p:scale>
          <a:sx n="55" d="100"/>
          <a:sy n="55" d="100"/>
        </p:scale>
        <p:origin x="15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</dgm:pt>
    <dgm:pt modelId="{21D1F2D6-E810-E849-BEDF-A544DA1F6840}" type="pres">
      <dgm:prSet presAssocID="{70E9C4F9-D7C5-C346-8C57-3062B952BE95}" presName="arrow" presStyleLbl="bgShp" presStyleIdx="0" presStyleCnt="1"/>
      <dgm:spPr/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/>
            <a:t>Web:</a:t>
          </a:r>
          <a:r>
            <a:rPr lang="en-US" altLang="zh-TW" baseline="0" dirty="0"/>
            <a:t> </a:t>
          </a:r>
          <a:r>
            <a:rPr lang="hr-HR" altLang="zh-TW" baseline="0" dirty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nb-NO" altLang="zh-TW" dirty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1F2D6-E810-E849-BEDF-A544DA1F6840}">
      <dsp:nvSpPr>
        <dsp:cNvPr id="0" name=""/>
        <dsp:cNvSpPr/>
      </dsp:nvSpPr>
      <dsp:spPr>
        <a:xfrm>
          <a:off x="0" y="583264"/>
          <a:ext cx="8208912" cy="77768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749981-3AAF-6041-89C4-E622DCF59585}">
      <dsp:nvSpPr>
        <dsp:cNvPr id="0" name=""/>
        <dsp:cNvSpPr/>
      </dsp:nvSpPr>
      <dsp:spPr>
        <a:xfrm>
          <a:off x="3246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develop</a:t>
          </a:r>
          <a:endParaRPr lang="zh-TW" altLang="en-US" sz="1900" kern="1200" dirty="0"/>
        </a:p>
      </dsp:txBody>
      <dsp:txXfrm>
        <a:off x="3246" y="0"/>
        <a:ext cx="1419524" cy="777686"/>
      </dsp:txXfrm>
    </dsp:sp>
    <dsp:sp modelId="{A95457C1-FD93-D149-95D0-18160D1206C5}">
      <dsp:nvSpPr>
        <dsp:cNvPr id="0" name=""/>
        <dsp:cNvSpPr/>
      </dsp:nvSpPr>
      <dsp:spPr>
        <a:xfrm>
          <a:off x="6157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5721B-8C68-D643-8BB9-EE35C27E76C5}">
      <dsp:nvSpPr>
        <dsp:cNvPr id="0" name=""/>
        <dsp:cNvSpPr/>
      </dsp:nvSpPr>
      <dsp:spPr>
        <a:xfrm>
          <a:off x="1493747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release-dev</a:t>
          </a:r>
          <a:endParaRPr lang="zh-TW" altLang="en-US" sz="1900" kern="1200" dirty="0"/>
        </a:p>
      </dsp:txBody>
      <dsp:txXfrm>
        <a:off x="1493747" y="1166529"/>
        <a:ext cx="1419524" cy="777686"/>
      </dsp:txXfrm>
    </dsp:sp>
    <dsp:sp modelId="{3806AB8F-7235-774E-B334-28A7CE00B43C}">
      <dsp:nvSpPr>
        <dsp:cNvPr id="0" name=""/>
        <dsp:cNvSpPr/>
      </dsp:nvSpPr>
      <dsp:spPr>
        <a:xfrm>
          <a:off x="21062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C102A4-7C2F-4DEA-8F11-8BBA8D928C6B}">
      <dsp:nvSpPr>
        <dsp:cNvPr id="0" name=""/>
        <dsp:cNvSpPr/>
      </dsp:nvSpPr>
      <dsp:spPr>
        <a:xfrm>
          <a:off x="2984248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uat</a:t>
          </a:r>
          <a:endParaRPr lang="zh-TW" altLang="en-US" sz="1900" kern="1200" dirty="0"/>
        </a:p>
      </dsp:txBody>
      <dsp:txXfrm>
        <a:off x="2984248" y="0"/>
        <a:ext cx="1419524" cy="777686"/>
      </dsp:txXfrm>
    </dsp:sp>
    <dsp:sp modelId="{A11CB10E-0750-463F-8920-3D280F774E3C}">
      <dsp:nvSpPr>
        <dsp:cNvPr id="0" name=""/>
        <dsp:cNvSpPr/>
      </dsp:nvSpPr>
      <dsp:spPr>
        <a:xfrm>
          <a:off x="3596799" y="874897"/>
          <a:ext cx="194421" cy="1944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1666D2-1A26-46C8-8D63-4CE6C61B5C68}">
      <dsp:nvSpPr>
        <dsp:cNvPr id="0" name=""/>
        <dsp:cNvSpPr/>
      </dsp:nvSpPr>
      <dsp:spPr>
        <a:xfrm>
          <a:off x="4474748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ppd</a:t>
          </a:r>
          <a:endParaRPr lang="zh-TW" altLang="en-US" sz="1900" kern="1200" dirty="0"/>
        </a:p>
      </dsp:txBody>
      <dsp:txXfrm>
        <a:off x="4474748" y="1166529"/>
        <a:ext cx="1419524" cy="777686"/>
      </dsp:txXfrm>
    </dsp:sp>
    <dsp:sp modelId="{8331697A-197C-42A8-B5FD-870D182151D6}">
      <dsp:nvSpPr>
        <dsp:cNvPr id="0" name=""/>
        <dsp:cNvSpPr/>
      </dsp:nvSpPr>
      <dsp:spPr>
        <a:xfrm>
          <a:off x="5087300" y="874897"/>
          <a:ext cx="194421" cy="19442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3F5B6-9573-44DA-B176-8FC8194B79EE}">
      <dsp:nvSpPr>
        <dsp:cNvPr id="0" name=""/>
        <dsp:cNvSpPr/>
      </dsp:nvSpPr>
      <dsp:spPr>
        <a:xfrm>
          <a:off x="5965249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release-prod</a:t>
          </a:r>
          <a:endParaRPr lang="zh-TW" altLang="en-US" sz="1900" kern="1200" dirty="0"/>
        </a:p>
      </dsp:txBody>
      <dsp:txXfrm>
        <a:off x="5965249" y="0"/>
        <a:ext cx="1419524" cy="777686"/>
      </dsp:txXfrm>
    </dsp:sp>
    <dsp:sp modelId="{99BDAA64-4040-455B-ABA4-BA83460B89EC}">
      <dsp:nvSpPr>
        <dsp:cNvPr id="0" name=""/>
        <dsp:cNvSpPr/>
      </dsp:nvSpPr>
      <dsp:spPr>
        <a:xfrm>
          <a:off x="6577801" y="874897"/>
          <a:ext cx="194421" cy="19442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CB46F-E7A2-084F-A6B9-E69E274A3662}">
      <dsp:nvSpPr>
        <dsp:cNvPr id="0" name=""/>
        <dsp:cNvSpPr/>
      </dsp:nvSpPr>
      <dsp:spPr>
        <a:xfrm>
          <a:off x="0" y="301853"/>
          <a:ext cx="3885802" cy="388580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E1ADF2-297B-3244-B609-3EB22A7DE065}">
      <dsp:nvSpPr>
        <dsp:cNvPr id="0" name=""/>
        <dsp:cNvSpPr/>
      </dsp:nvSpPr>
      <dsp:spPr>
        <a:xfrm>
          <a:off x="1942901" y="301853"/>
          <a:ext cx="4533435" cy="38858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PPD</a:t>
          </a:r>
          <a:endParaRPr lang="zh-TW" altLang="en-US" sz="3900" kern="1200" dirty="0"/>
        </a:p>
      </dsp:txBody>
      <dsp:txXfrm>
        <a:off x="1942901" y="301853"/>
        <a:ext cx="2266717" cy="825732"/>
      </dsp:txXfrm>
    </dsp:sp>
    <dsp:sp modelId="{6E42B264-585E-684F-B5C6-1C861AA0031F}">
      <dsp:nvSpPr>
        <dsp:cNvPr id="0" name=""/>
        <dsp:cNvSpPr/>
      </dsp:nvSpPr>
      <dsp:spPr>
        <a:xfrm>
          <a:off x="510011" y="1127586"/>
          <a:ext cx="2865779" cy="286577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B08E6-75F3-494B-92A0-0B227038F5BE}">
      <dsp:nvSpPr>
        <dsp:cNvPr id="0" name=""/>
        <dsp:cNvSpPr/>
      </dsp:nvSpPr>
      <dsp:spPr>
        <a:xfrm>
          <a:off x="1942901" y="1127586"/>
          <a:ext cx="4533435" cy="28657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UAT</a:t>
          </a:r>
          <a:endParaRPr lang="zh-TW" altLang="en-US" sz="3900" kern="1200" dirty="0"/>
        </a:p>
      </dsp:txBody>
      <dsp:txXfrm>
        <a:off x="1942901" y="1127586"/>
        <a:ext cx="2266717" cy="825732"/>
      </dsp:txXfrm>
    </dsp:sp>
    <dsp:sp modelId="{58A7B0D7-1FDC-9849-9011-E15C77797962}">
      <dsp:nvSpPr>
        <dsp:cNvPr id="0" name=""/>
        <dsp:cNvSpPr/>
      </dsp:nvSpPr>
      <dsp:spPr>
        <a:xfrm>
          <a:off x="1020023" y="1953319"/>
          <a:ext cx="1845756" cy="184575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64251-FEC8-6645-AACF-BF0291863D5F}">
      <dsp:nvSpPr>
        <dsp:cNvPr id="0" name=""/>
        <dsp:cNvSpPr/>
      </dsp:nvSpPr>
      <dsp:spPr>
        <a:xfrm>
          <a:off x="1942901" y="1953319"/>
          <a:ext cx="4533435" cy="1845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SIT</a:t>
          </a:r>
          <a:endParaRPr lang="zh-TW" altLang="en-US" sz="3900" kern="1200" dirty="0"/>
        </a:p>
      </dsp:txBody>
      <dsp:txXfrm>
        <a:off x="1942901" y="1953319"/>
        <a:ext cx="2266717" cy="825732"/>
      </dsp:txXfrm>
    </dsp:sp>
    <dsp:sp modelId="{30C2A7BC-94AE-E34B-B699-4B9FAD9CB602}">
      <dsp:nvSpPr>
        <dsp:cNvPr id="0" name=""/>
        <dsp:cNvSpPr/>
      </dsp:nvSpPr>
      <dsp:spPr>
        <a:xfrm>
          <a:off x="1530034" y="2779052"/>
          <a:ext cx="825732" cy="8257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3F0D47-4937-6943-B4B1-EED4BA938A1C}">
      <dsp:nvSpPr>
        <dsp:cNvPr id="0" name=""/>
        <dsp:cNvSpPr/>
      </dsp:nvSpPr>
      <dsp:spPr>
        <a:xfrm>
          <a:off x="1942901" y="2779052"/>
          <a:ext cx="4533435" cy="82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DEV</a:t>
          </a:r>
          <a:endParaRPr lang="zh-TW" altLang="en-US" sz="3900" kern="1200" dirty="0"/>
        </a:p>
      </dsp:txBody>
      <dsp:txXfrm>
        <a:off x="1942901" y="2779052"/>
        <a:ext cx="2266717" cy="825732"/>
      </dsp:txXfrm>
    </dsp:sp>
    <dsp:sp modelId="{1E1658E0-8865-D045-A0CC-52E99CACD138}">
      <dsp:nvSpPr>
        <dsp:cNvPr id="0" name=""/>
        <dsp:cNvSpPr/>
      </dsp:nvSpPr>
      <dsp:spPr>
        <a:xfrm>
          <a:off x="4209619" y="301853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>
              <a:solidFill>
                <a:srgbClr val="FF0000"/>
              </a:solidFill>
            </a:rPr>
            <a:t>172.23.30.7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172.22.131.189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DB: </a:t>
          </a:r>
          <a:r>
            <a:rPr lang="hr-HR" altLang="zh-TW" sz="1600" kern="1200" dirty="0"/>
            <a:t>172.22.131.77</a:t>
          </a:r>
          <a:endParaRPr lang="zh-TW" altLang="en-US" sz="1600" kern="1200" dirty="0"/>
        </a:p>
      </dsp:txBody>
      <dsp:txXfrm>
        <a:off x="4209619" y="301853"/>
        <a:ext cx="2266717" cy="825732"/>
      </dsp:txXfrm>
    </dsp:sp>
    <dsp:sp modelId="{88D12181-0B26-9546-BBB5-8809C0CBBEF5}">
      <dsp:nvSpPr>
        <dsp:cNvPr id="0" name=""/>
        <dsp:cNvSpPr/>
      </dsp:nvSpPr>
      <dsp:spPr>
        <a:xfrm>
          <a:off x="4209619" y="1127586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</a:t>
          </a:r>
          <a:r>
            <a:rPr lang="en-US" altLang="zh-TW" sz="1600" kern="1200" baseline="0" dirty="0"/>
            <a:t> </a:t>
          </a:r>
          <a:r>
            <a:rPr lang="hr-HR" altLang="zh-TW" sz="1600" kern="1200" baseline="0" dirty="0">
              <a:solidFill>
                <a:srgbClr val="FF0000"/>
              </a:solidFill>
            </a:rPr>
            <a:t>172.22.131.147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altLang="zh-TW" sz="1600" kern="1200" dirty="0"/>
            <a:t>DB: 172.22.131.77</a:t>
          </a:r>
        </a:p>
      </dsp:txBody>
      <dsp:txXfrm>
        <a:off x="4209619" y="1127586"/>
        <a:ext cx="2266717" cy="825732"/>
      </dsp:txXfrm>
    </dsp:sp>
    <dsp:sp modelId="{A47A193B-85DE-E245-A264-3DD3830A1143}">
      <dsp:nvSpPr>
        <dsp:cNvPr id="0" name=""/>
        <dsp:cNvSpPr/>
      </dsp:nvSpPr>
      <dsp:spPr>
        <a:xfrm>
          <a:off x="4209619" y="1953319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/>
            <a:t>172.23.30.6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altLang="zh-TW" sz="1600" kern="1200" dirty="0"/>
            <a:t>DB: 172.22.131.79</a:t>
          </a:r>
        </a:p>
      </dsp:txBody>
      <dsp:txXfrm>
        <a:off x="4209619" y="1953319"/>
        <a:ext cx="2266717" cy="825732"/>
      </dsp:txXfrm>
    </dsp:sp>
    <dsp:sp modelId="{458F5500-7AE4-954C-B835-49CE35A9AE95}">
      <dsp:nvSpPr>
        <dsp:cNvPr id="0" name=""/>
        <dsp:cNvSpPr/>
      </dsp:nvSpPr>
      <dsp:spPr>
        <a:xfrm>
          <a:off x="4209619" y="2779052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/>
            <a:t>172.23.30.5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nb-NO" altLang="zh-TW" sz="1600" kern="1200" dirty="0"/>
            <a:t>172.22.128.165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DB: </a:t>
          </a:r>
          <a:r>
            <a:rPr lang="hr-HR" altLang="zh-TW" sz="1600" kern="1200" dirty="0"/>
            <a:t>172.22.131.80</a:t>
          </a:r>
          <a:endParaRPr lang="zh-TW" altLang="en-US" sz="1600" kern="1200" dirty="0"/>
        </a:p>
      </dsp:txBody>
      <dsp:txXfrm>
        <a:off x="4209619" y="2779052"/>
        <a:ext cx="2266717" cy="82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27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761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.xlsx"/><Relationship Id="rId5" Type="http://schemas.openxmlformats.org/officeDocument/2006/relationships/hyperlink" Target="http://www.tstartel.com/" TargetMode="Externa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官網前台說明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8" y="1169988"/>
            <a:ext cx="3869209" cy="5630644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相關術語對照</a:t>
            </a:r>
          </a:p>
        </p:txBody>
      </p:sp>
      <p:sp>
        <p:nvSpPr>
          <p:cNvPr id="8" name="矩形 7"/>
          <p:cNvSpPr/>
          <p:nvPr/>
        </p:nvSpPr>
        <p:spPr>
          <a:xfrm>
            <a:off x="3978875" y="4297946"/>
            <a:ext cx="2034748" cy="250268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23070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78875" y="1162619"/>
            <a:ext cx="2034747" cy="42386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78875" y="1603132"/>
            <a:ext cx="2034748" cy="269481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34681" y="1770318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634680" y="2677140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785404" y="1902941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785403" y="2791366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前台開發分為三個專案</a:t>
            </a:r>
            <a:endParaRPr lang="en-US" altLang="zh-TW" dirty="0"/>
          </a:p>
          <a:p>
            <a:r>
              <a:rPr lang="en-US" altLang="zh-TW" dirty="0" err="1"/>
              <a:t>Cms</a:t>
            </a:r>
            <a:r>
              <a:rPr lang="en-US" altLang="zh-TW" dirty="0"/>
              <a:t>-bridge</a:t>
            </a:r>
          </a:p>
          <a:p>
            <a:r>
              <a:rPr lang="en-US" altLang="zh-TW" dirty="0"/>
              <a:t>Portal-resource</a:t>
            </a:r>
          </a:p>
          <a:p>
            <a:r>
              <a:rPr lang="en-US" altLang="zh-TW" dirty="0"/>
              <a:t>Portal-web(</a:t>
            </a:r>
            <a:r>
              <a:rPr lang="zh-TW" altLang="en-US" dirty="0"/>
              <a:t>網頁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設定環境變數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73"/>
            <a:ext cx="9144000" cy="494162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48115" y="302328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rwd_c_x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rwd_h_x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響應式天</a:t>
            </a:r>
            <a:endParaRPr lang="en-US" altLang="zh-TW" sz="2000" dirty="0"/>
          </a:p>
          <a:p>
            <a:r>
              <a:rPr lang="en-US" altLang="zh-TW" sz="2000" dirty="0" err="1"/>
              <a:t>rwd_f_x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響應式地</a:t>
            </a:r>
            <a:endParaRPr lang="en-US" altLang="zh-TW" sz="2000" dirty="0"/>
          </a:p>
          <a:p>
            <a:r>
              <a:rPr lang="en-US" altLang="zh-TW" sz="2000" dirty="0" err="1"/>
              <a:t>rwd_i_x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響應式索引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h00x		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/>
              <a:t>f00x		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/>
              <a:t>s00x		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/>
              <a:t>ms_00x	</a:t>
            </a:r>
            <a:r>
              <a:rPr lang="zh-TW" altLang="en-US" sz="2000" dirty="0"/>
              <a:t>小網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通用解釋</a:t>
            </a:r>
            <a:endParaRPr lang="en-US" altLang="zh-TW" sz="2000" dirty="0"/>
          </a:p>
          <a:p>
            <a:r>
              <a:rPr lang="en-US" altLang="zh-TW" sz="2000" dirty="0"/>
              <a:t>RWD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響應式</a:t>
            </a:r>
            <a:endParaRPr lang="en-US" altLang="zh-TW" sz="2000" dirty="0"/>
          </a:p>
          <a:p>
            <a:r>
              <a:rPr lang="en-US" altLang="zh-TW" sz="2000" dirty="0"/>
              <a:t>C : content</a:t>
            </a:r>
          </a:p>
          <a:p>
            <a:r>
              <a:rPr lang="en-US" altLang="zh-TW" sz="2000" dirty="0"/>
              <a:t>H : Header</a:t>
            </a:r>
          </a:p>
          <a:p>
            <a:r>
              <a:rPr lang="en-US" altLang="zh-TW" sz="2000" dirty="0"/>
              <a:t>F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Footer</a:t>
            </a:r>
          </a:p>
          <a:p>
            <a:r>
              <a:rPr lang="en-US" altLang="zh-TW" sz="2000" dirty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/>
              <a:t>S -&gt; Site</a:t>
            </a:r>
          </a:p>
          <a:p>
            <a:r>
              <a:rPr lang="en-US" altLang="zh-TW" sz="2000" dirty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增加內容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概述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概觀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前台環境</a:t>
            </a:r>
            <a:endParaRPr kumimoji="1" lang="en-US" altLang="zh-TW" dirty="0"/>
          </a:p>
          <a:p>
            <a:r>
              <a:rPr lang="zh-TW" altLang="en-US" dirty="0"/>
              <a:t>官網頁面組成</a:t>
            </a:r>
            <a:endParaRPr lang="en-US" altLang="zh-TW" dirty="0"/>
          </a:p>
          <a:p>
            <a:pPr lvl="1"/>
            <a:r>
              <a:rPr lang="zh-TW" altLang="en-US" dirty="0"/>
              <a:t>網頁介紹</a:t>
            </a:r>
            <a:endParaRPr lang="en-US" altLang="zh-TW" dirty="0"/>
          </a:p>
          <a:p>
            <a:pPr lvl="1"/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利用後台創建畫面</a:t>
            </a:r>
            <a:endParaRPr lang="en-US" altLang="zh-TW" dirty="0"/>
          </a:p>
          <a:p>
            <a:r>
              <a:rPr lang="zh-TW" altLang="en-US" dirty="0"/>
              <a:t>佈署方式</a:t>
            </a:r>
            <a:endParaRPr lang="en-US" altLang="zh-TW" dirty="0"/>
          </a:p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kumimoji="1" lang="en-US" altLang="zh-TW" dirty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http://ibsdevtsp.tstartel.com/index.aspx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http://ibsuattsp.tstartel.com/index.aspx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http://ibsprodtsp.tstartel.com/</a:t>
            </a:r>
            <a:endParaRPr lang="en-US" altLang="zh-TW" dirty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後台環境</a:t>
            </a: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佈署工具</a:t>
            </a: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-&gt;</a:t>
            </a:r>
            <a:r>
              <a:rPr lang="en-US" altLang="zh-TW" dirty="0" err="1"/>
              <a:t>Sourcetree</a:t>
            </a:r>
            <a:r>
              <a:rPr lang="en-US" altLang="zh-TW" dirty="0"/>
              <a:t> -&gt;Jenkins-&gt;Deploy 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987"/>
            <a:ext cx="9144000" cy="382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059063"/>
            <a:ext cx="10771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" y="5487018"/>
            <a:ext cx="2611395" cy="13709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上板區塊</a:t>
            </a: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PPD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172.23.2.18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Hoest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VMCTSPSPPD</a:t>
            </a:r>
            <a:r>
              <a:rPr lang="en-US" altLang="zh-TW" sz="1600" dirty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172.23.20.141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</a:t>
            </a:r>
            <a:r>
              <a:rPr lang="zh-TW" altLang="en-US" sz="2000" dirty="0"/>
              <a:t> </a:t>
            </a:r>
            <a:r>
              <a:rPr lang="en-US" altLang="zh-TW" sz="2000" dirty="0"/>
              <a:t>209</a:t>
            </a:r>
          </a:p>
          <a:p>
            <a:pPr lvl="1"/>
            <a:r>
              <a:rPr lang="en-US" altLang="zh-TW" sz="2000" dirty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/>
              <a:t>prod</a:t>
            </a:r>
            <a:endParaRPr lang="en-US" altLang="zh-TW" sz="2800" dirty="0"/>
          </a:p>
          <a:p>
            <a:r>
              <a:rPr lang="en-US" altLang="zh-TW" dirty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Host :VMDTSPS03T	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 :</a:t>
            </a:r>
            <a:r>
              <a:rPr lang="hr-HR" altLang="zh-TW" sz="1600" dirty="0">
                <a:solidFill>
                  <a:srgbClr val="FF0000"/>
                </a:solidFill>
              </a:rPr>
              <a:t>172.23.30.7</a:t>
            </a:r>
            <a:endParaRPr lang="zh-TW" altLang="en-US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 </a:t>
            </a:r>
            <a:r>
              <a:rPr lang="hr-HR" altLang="zh-TW" sz="2000" dirty="0"/>
              <a:t>172.22.131.189</a:t>
            </a:r>
          </a:p>
          <a:p>
            <a:pPr lvl="1"/>
            <a:r>
              <a:rPr lang="hr-HR" altLang="zh-TW" sz="2000" dirty="0"/>
              <a:t>DB: 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DEV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/>
              <a:t>Domain :dev.tstartel.com</a:t>
            </a:r>
          </a:p>
          <a:p>
            <a:pPr lvl="2"/>
            <a:r>
              <a:rPr lang="en-US" altLang="zh-TW" sz="1600" dirty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/>
              <a:t>Ip</a:t>
            </a:r>
            <a:r>
              <a:rPr lang="en-US" altLang="zh-TW" sz="1600" dirty="0"/>
              <a:t> : </a:t>
            </a:r>
            <a:r>
              <a:rPr lang="hr-HR" altLang="zh-TW" sz="1600" dirty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/>
              <a:t>172.22.131.</a:t>
            </a:r>
            <a:r>
              <a:rPr lang="en-US" altLang="zh-TW" sz="2000" dirty="0"/>
              <a:t>64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畫面檢查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元件代號</a:t>
            </a:r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twm_r_x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twm_h_x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 err="1"/>
              <a:t>twm_f_x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 err="1"/>
              <a:t>twm_b_x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小網</a:t>
            </a:r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Template </a:t>
            </a:r>
          </a:p>
          <a:p>
            <a:r>
              <a:rPr lang="en-US" altLang="zh-TW" sz="2000" dirty="0"/>
              <a:t>twm001</a:t>
            </a:r>
          </a:p>
          <a:p>
            <a:r>
              <a:rPr lang="en-US" altLang="zh-TW" sz="2000" dirty="0"/>
              <a:t>twm002</a:t>
            </a:r>
          </a:p>
          <a:p>
            <a:r>
              <a:rPr lang="en-US" altLang="zh-TW" sz="2000" dirty="0"/>
              <a:t>twm003</a:t>
            </a:r>
          </a:p>
          <a:p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r>
              <a:rPr lang="en-US" altLang="zh-TW" sz="2000" dirty="0"/>
              <a:t>Template twm001</a:t>
            </a:r>
          </a:p>
          <a:p>
            <a:r>
              <a:rPr lang="en-US" altLang="zh-TW" sz="1800" dirty="0" err="1"/>
              <a:t>twm_r_x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+twm_f_01(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r>
              <a:rPr lang="en-US" altLang="zh-TW" sz="2000" dirty="0"/>
              <a:t>Template twm002</a:t>
            </a:r>
          </a:p>
          <a:p>
            <a:r>
              <a:rPr lang="en-US" altLang="zh-TW" sz="1800" dirty="0" err="1"/>
              <a:t>twm_b_x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 +</a:t>
            </a:r>
            <a:r>
              <a:rPr lang="zh-TW" altLang="en-US" sz="1800" dirty="0"/>
              <a:t> </a:t>
            </a:r>
            <a:r>
              <a:rPr lang="en-US" altLang="zh-TW" sz="1800" dirty="0"/>
              <a:t>twm_f_02(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r>
              <a:rPr lang="en-US" altLang="zh-TW" sz="2000" dirty="0"/>
              <a:t>Template twm003</a:t>
            </a:r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 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twm_f_03(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TWM</a:t>
            </a:r>
            <a:r>
              <a:rPr lang="zh-TW" altLang="en-US" dirty="0"/>
              <a:t>對應天地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網頁創建</a:t>
            </a:r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各環境網段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PROD</a:t>
            </a:r>
          </a:p>
          <a:p>
            <a:r>
              <a:rPr lang="en-US" altLang="zh-TW" sz="1600" dirty="0">
                <a:latin typeface="+mn-ea"/>
                <a:hlinkClick r:id="rId5"/>
              </a:rPr>
              <a:t>www.tstartel.com</a:t>
            </a:r>
            <a:r>
              <a:rPr lang="en-US" altLang="zh-TW" sz="1600" dirty="0">
                <a:latin typeface="+mn-ea"/>
              </a:rPr>
              <a:t>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UAT</a:t>
            </a:r>
          </a:p>
          <a:p>
            <a:r>
              <a:rPr lang="en-US" altLang="zh-TW" sz="1600" dirty="0">
                <a:latin typeface="+mn-ea"/>
              </a:rPr>
              <a:t>uattsp.tstartel.com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DEV</a:t>
            </a:r>
          </a:p>
          <a:p>
            <a:r>
              <a:rPr lang="en-US" altLang="zh-TW" sz="1600" dirty="0">
                <a:latin typeface="+mn-ea"/>
              </a:rPr>
              <a:t>dev.tstartel.com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6" imgW="914400" imgH="771480" progId="Excel.Sheet.12">
                  <p:embed/>
                </p:oleObj>
              </mc:Choice>
              <mc:Fallback>
                <p:oleObj name="工作表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     L4 	     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172.23.2.6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	   L4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172.16.24.91</a:t>
            </a:r>
            <a:r>
              <a:rPr lang="zh-TW" altLang="en-US" dirty="0"/>
              <a:t> </a:t>
            </a:r>
            <a:r>
              <a:rPr lang="en-US" altLang="zh-TW" dirty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5" imgW="1513440" imgH="536400" progId="Package">
                  <p:embed/>
                </p:oleObj>
              </mc:Choice>
              <mc:Fallback>
                <p:oleObj name="封裝程式殼層物件" showAsIcon="1" r:id="rId5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368081" y="4383597"/>
            <a:ext cx="3676304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5435218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  <a:r>
              <a:rPr lang="en-US" altLang="zh-TW" dirty="0">
                <a:ea typeface="微軟正黑體" charset="-120"/>
              </a:rPr>
              <a:t>+IMG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4217612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	L4	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172.23.2.6</a:t>
            </a:r>
            <a:r>
              <a:rPr lang="zh-TW" altLang="en-US" sz="1400" dirty="0"/>
              <a:t> </a:t>
            </a:r>
            <a:r>
              <a:rPr lang="en-US" altLang="zh-TW" sz="1400" dirty="0"/>
              <a:t>port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12804" y="2334703"/>
            <a:ext cx="444160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116577" y="2324764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95240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13539" y="2591824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14163" y="2591824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05501" y="2586189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081338" y="2585301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076488" y="2593609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2" y="4003697"/>
            <a:ext cx="393931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	L4     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172.16.24.91</a:t>
            </a:r>
            <a:r>
              <a:rPr lang="zh-TW" altLang="en-US" sz="1400" dirty="0"/>
              <a:t> </a:t>
            </a:r>
            <a:r>
              <a:rPr lang="en-US" altLang="zh-TW" sz="1400" dirty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32681" y="4437230"/>
            <a:ext cx="3622147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309069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56" name="群組 55"/>
          <p:cNvGrpSpPr/>
          <p:nvPr/>
        </p:nvGrpSpPr>
        <p:grpSpPr>
          <a:xfrm>
            <a:off x="4273109" y="4682950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26911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589506" y="4685479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481180" y="4692002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381804" y="4692002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273142" y="4686367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791826" y="1902704"/>
            <a:ext cx="1204159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solidFill>
                  <a:schemeClr val="tx1"/>
                </a:solidFill>
              </a:rPr>
              <a:t>Web 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13530" y="3995299"/>
            <a:ext cx="78996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>
                <a:solidFill>
                  <a:schemeClr val="tx1"/>
                </a:solidFill>
              </a:rPr>
              <a:t>AP 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422235" y="4442865"/>
            <a:ext cx="1756337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</a:t>
            </a:r>
          </a:p>
        </p:txBody>
      </p:sp>
      <p:grpSp>
        <p:nvGrpSpPr>
          <p:cNvPr id="112" name="群組 111"/>
          <p:cNvGrpSpPr/>
          <p:nvPr/>
        </p:nvGrpSpPr>
        <p:grpSpPr>
          <a:xfrm>
            <a:off x="5403106" y="4691114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6294780" y="4697637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grpSp>
        <p:nvGrpSpPr>
          <p:cNvPr id="118" name="群組 117"/>
          <p:cNvGrpSpPr/>
          <p:nvPr/>
        </p:nvGrpSpPr>
        <p:grpSpPr>
          <a:xfrm>
            <a:off x="7195404" y="4697637"/>
            <a:ext cx="995786" cy="1104747"/>
            <a:chOff x="2873818" y="2783332"/>
            <a:chExt cx="995786" cy="1104747"/>
          </a:xfrm>
        </p:grpSpPr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120" name="文字方塊 119"/>
            <p:cNvSpPr txBox="1"/>
            <p:nvPr/>
          </p:nvSpPr>
          <p:spPr>
            <a:xfrm>
              <a:off x="2873818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VMK147</a:t>
              </a:r>
            </a:p>
            <a:p>
              <a:pPr algn="ctr"/>
              <a:r>
                <a:rPr lang="en-US" altLang="zh-TW" sz="1000" dirty="0"/>
                <a:t>172.23.64.153</a:t>
              </a:r>
              <a:endParaRPr lang="zh-TW" altLang="en-US" sz="1000" dirty="0"/>
            </a:p>
          </p:txBody>
        </p:sp>
      </p:grpSp>
      <p:grpSp>
        <p:nvGrpSpPr>
          <p:cNvPr id="121" name="群組 120"/>
          <p:cNvGrpSpPr/>
          <p:nvPr/>
        </p:nvGrpSpPr>
        <p:grpSpPr>
          <a:xfrm>
            <a:off x="8086742" y="4692002"/>
            <a:ext cx="995786" cy="1104747"/>
            <a:chOff x="3794097" y="2783332"/>
            <a:chExt cx="995786" cy="1104747"/>
          </a:xfrm>
        </p:grpSpPr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3794097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VMK148</a:t>
              </a:r>
            </a:p>
            <a:p>
              <a:pPr algn="ctr"/>
              <a:r>
                <a:rPr lang="en-US" altLang="zh-TW" sz="1000" dirty="0"/>
                <a:t>172.23.64.154</a:t>
              </a:r>
              <a:endParaRPr lang="zh-TW" altLang="en-US" sz="1000" dirty="0"/>
            </a:p>
          </p:txBody>
        </p:sp>
      </p:grpSp>
      <p:sp>
        <p:nvSpPr>
          <p:cNvPr id="125" name="圓角矩形 124"/>
          <p:cNvSpPr/>
          <p:nvPr/>
        </p:nvSpPr>
        <p:spPr>
          <a:xfrm>
            <a:off x="7264731" y="4437275"/>
            <a:ext cx="1706587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sp>
        <p:nvSpPr>
          <p:cNvPr id="127" name="圓角矩形 126"/>
          <p:cNvSpPr/>
          <p:nvPr/>
        </p:nvSpPr>
        <p:spPr>
          <a:xfrm>
            <a:off x="5368081" y="3995112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403993" y="368510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</a:p>
        </p:txBody>
      </p:sp>
      <p:sp>
        <p:nvSpPr>
          <p:cNvPr id="129" name="圓角矩形 128"/>
          <p:cNvSpPr/>
          <p:nvPr/>
        </p:nvSpPr>
        <p:spPr>
          <a:xfrm>
            <a:off x="8536582" y="3987974"/>
            <a:ext cx="507802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>
                <a:solidFill>
                  <a:schemeClr val="tx1"/>
                </a:solidFill>
              </a:rPr>
              <a:t>IMG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/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  <a:r>
              <a:rPr kumimoji="1" lang="en-US" altLang="zh-TW" dirty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RESTful</a:t>
            </a:r>
            <a:r>
              <a:rPr kumimoji="1" lang="en-US" altLang="zh-TW" dirty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9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6</a:t>
              </a: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5</a:t>
              </a: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 8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Servlet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</a:t>
              </a:r>
              <a:r>
                <a:rPr lang="en-US" altLang="zh-TW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81121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5741774" cy="1787612"/>
              <a:chOff x="3163327" y="4942703"/>
              <a:chExt cx="5741774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5741774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72246" y="5337179"/>
                <a:ext cx="5123935" cy="89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800" dirty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734249"/>
              <a:ext cx="2617487" cy="1996066"/>
              <a:chOff x="172995" y="4734249"/>
              <a:chExt cx="2916194" cy="1996066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172995" y="4734249"/>
                <a:ext cx="2916194" cy="1996066"/>
                <a:chOff x="172995" y="4734249"/>
                <a:chExt cx="2916194" cy="1996066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72995" y="4942702"/>
                  <a:ext cx="2916194" cy="1787613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資源檔</a:t>
                  </a:r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NAS</a:t>
                  </a:r>
                  <a:endParaRPr lang="zh-TW" alt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5" name="＞形箭號 24"/>
                <p:cNvSpPr/>
                <p:nvPr/>
              </p:nvSpPr>
              <p:spPr>
                <a:xfrm rot="16200000">
                  <a:off x="1330466" y="4645137"/>
                  <a:ext cx="601250" cy="779473"/>
                </a:xfrm>
                <a:prstGeom prst="chevron">
                  <a:avLst/>
                </a:prstGeom>
                <a:solidFill>
                  <a:srgbClr val="FF9B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76" y="5476508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988"/>
            <a:ext cx="9144000" cy="55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/>
              <a:t>使用平台</a:t>
            </a:r>
            <a:r>
              <a:rPr lang="en-US" altLang="zh-TW" dirty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/>
              <a:t>開發軟體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Spring Framework 4.1.4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 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前台環境</a:t>
            </a: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23978</TotalTime>
  <Words>971</Words>
  <Application>Microsoft Office PowerPoint</Application>
  <PresentationFormat>如螢幕大小 (4:3)</PresentationFormat>
  <Paragraphs>344</Paragraphs>
  <Slides>38</Slides>
  <Notes>3</Notes>
  <HiddenSlides>5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8" baseType="lpstr">
      <vt:lpstr>Apple LiGothic Medium</vt:lpstr>
      <vt:lpstr>DejaVu Sans Mono</vt:lpstr>
      <vt:lpstr>LiHei Pro Medium</vt:lpstr>
      <vt:lpstr>微軟正黑體</vt:lpstr>
      <vt:lpstr>Arial</vt:lpstr>
      <vt:lpstr>Calibri</vt:lpstr>
      <vt:lpstr>Century</vt:lpstr>
      <vt:lpstr>Office 佈景主題</vt:lpstr>
      <vt:lpstr>工作表</vt:lpstr>
      <vt:lpstr>封裝程式殼層物件</vt:lpstr>
      <vt:lpstr>PowerPoint 簡報</vt:lpstr>
      <vt:lpstr>大綱</vt:lpstr>
      <vt:lpstr>系統簡介</vt:lpstr>
      <vt:lpstr>概述</vt:lpstr>
      <vt:lpstr>概述</vt:lpstr>
      <vt:lpstr>系統環境</vt:lpstr>
      <vt:lpstr>架構概觀</vt:lpstr>
      <vt:lpstr>前台環境</vt:lpstr>
      <vt:lpstr>官網頁面組成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元件命名規則</vt:lpstr>
      <vt:lpstr>新增元件</vt:lpstr>
      <vt:lpstr>新增頁面</vt:lpstr>
      <vt:lpstr>增加內容</vt:lpstr>
      <vt:lpstr>後台環境</vt:lpstr>
      <vt:lpstr>佈署方式</vt:lpstr>
      <vt:lpstr>佈署工具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架構概觀原檔+IMG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Hank Sung (宋承翰)</dc:creator>
  <cp:lastModifiedBy>Oscar Lin</cp:lastModifiedBy>
  <cp:revision>107</cp:revision>
  <dcterms:created xsi:type="dcterms:W3CDTF">2022-11-03T06:34:28Z</dcterms:created>
  <dcterms:modified xsi:type="dcterms:W3CDTF">2023-01-06T08:02:31Z</dcterms:modified>
</cp:coreProperties>
</file>